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2"/>
  </p:notesMasterIdLst>
  <p:sldIdLst>
    <p:sldId id="404" r:id="rId2"/>
    <p:sldId id="400" r:id="rId3"/>
    <p:sldId id="390" r:id="rId4"/>
    <p:sldId id="402" r:id="rId5"/>
    <p:sldId id="398" r:id="rId6"/>
    <p:sldId id="381" r:id="rId7"/>
    <p:sldId id="403" r:id="rId8"/>
    <p:sldId id="399" r:id="rId9"/>
    <p:sldId id="393" r:id="rId10"/>
    <p:sldId id="397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0" autoAdjust="0"/>
    <p:restoredTop sz="94660"/>
  </p:normalViewPr>
  <p:slideViewPr>
    <p:cSldViewPr>
      <p:cViewPr varScale="1">
        <p:scale>
          <a:sx n="72" d="100"/>
          <a:sy n="72" d="100"/>
        </p:scale>
        <p:origin x="13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DFD121-4C2F-4BAB-B3C9-A578CCB86C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9109" cy="466247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779067-DAA7-4D73-9203-7BF8549087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69706" y="1"/>
            <a:ext cx="3039109" cy="466247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D6854A0-27CF-4E81-9C60-48CB37C714D8}" type="datetimeFigureOut">
              <a:rPr lang="en-US"/>
              <a:pPr>
                <a:defRPr/>
              </a:pPr>
              <a:t>4/22/2021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EDAFF21-11CA-4550-95DD-7717575558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41850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2" tIns="45921" rIns="91842" bIns="4592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0A61B87-0D0B-4719-9358-AC1A518BB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2309" y="4416663"/>
            <a:ext cx="5605783" cy="4181952"/>
          </a:xfrm>
          <a:prstGeom prst="rect">
            <a:avLst/>
          </a:prstGeom>
        </p:spPr>
        <p:txBody>
          <a:bodyPr vert="horz" lIns="91842" tIns="45921" rIns="91842" bIns="4592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7A8FD-2D0C-4BEB-97F1-209A9428B3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8568"/>
            <a:ext cx="3039109" cy="466247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1CF6E-9944-4374-B0FB-8559E31793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69706" y="8828568"/>
            <a:ext cx="3039109" cy="466247"/>
          </a:xfrm>
          <a:prstGeom prst="rect">
            <a:avLst/>
          </a:prstGeom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7FF6C3C-50D6-42F2-8FFB-B4CFAB2001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B3AA747C-1B29-4859-BB94-A5A5ED47EC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0C6A0287-7E11-4A32-BC5A-2181C5907A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D1A26739-D6A0-40B4-A4D8-D2D4D9117B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230" indent="-28699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971" indent="-22832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208" indent="-22832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031" indent="-22832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682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334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5985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636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1C591E-51EC-4238-9058-4D240593FC0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495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10032F4B-DE7D-487C-B09B-EB8D70AD25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37D7BCD8-F3AE-4BF7-B1DC-7E1BFFDD95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5D1AF43E-1BD1-40D5-8D65-9AAA35D477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230" indent="-28699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971" indent="-22832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208" indent="-22832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031" indent="-22832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682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334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5985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636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5D6F67-B917-49D5-969D-86780526798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95356F0E-C6D2-4354-A2B0-99FF9413EC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106BD60A-3BDA-44E0-87FB-F79943C966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B473DFC0-ED83-401B-A0A5-59FC78BAEC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230" indent="-28699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971" indent="-22832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208" indent="-22832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031" indent="-22832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682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334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5985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636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B9B429-40B1-4A91-ADD2-30F81FDB886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3F5F5704-F4CA-4EAC-99C9-1B7337C2FD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1A89EC51-403B-4A99-88B2-10C30CC1E7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83A600EB-20FB-43AA-AD2C-2B2EBAC602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230" indent="-28699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971" indent="-22832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208" indent="-22832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031" indent="-22832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682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334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5985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636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C7E4BB-1136-4B9A-886D-EC992323669F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80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F8A68A3D-DA6C-413C-8060-444B4C9CA2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A3D8E813-6A74-49AB-9370-D552BAFDF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85D2FF20-6C31-42FC-8CAA-0B3497108A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230" indent="-28699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971" indent="-22832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208" indent="-22832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031" indent="-22832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682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334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5985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636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469C24-EA49-4A12-B4BB-98CF48C7A95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FB5FC026-7E31-4895-83E5-4EF8BE89ED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9A0C74C7-5359-48B7-9C1A-1982294AEB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38068344-56AA-4BBB-A380-E8D7015C49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230" indent="-28699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971" indent="-22832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208" indent="-22832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031" indent="-22832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682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334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5985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636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E3CF34-5FEF-448F-8327-5587DF6C35C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AD38B1D9-2DDF-4161-911E-F18ACF40DC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83157323-BF14-497D-A574-9938831204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4FCA2A12-C731-44AF-8822-DEFD43B11B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230" indent="-28699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971" indent="-22832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208" indent="-22832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031" indent="-22832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682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334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5985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636" indent="-228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34B071-3E42-4638-A700-F723CE30078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62C24FE8-5210-4D9E-9138-3D961AA39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DC330CB1-A734-4DE6-9DE0-94C24BB042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B747C83-76B7-45F5-94E2-DFEF331985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844FEBA-82FD-4A27-BDA3-D48A78D277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AFABF57-C40B-462E-A29F-660C63D640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BA7F5-8660-4076-8D90-2DBA937F1F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A2EE3E-5A6B-41DC-A863-37CB42A31F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CF0CF6-B9B1-4189-9136-AA7A7A6C5E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01A8B0-5609-4764-9D7B-78760CF26C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F0F9C-F86F-407F-AE71-FF075B8C9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54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71B718-0DB9-4B1D-8483-0C54AD8189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2948E3-41CF-41F9-BC43-B83B9F8F9C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971C02-19F3-4E43-B690-6AE361F49E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70645-03FD-4FA6-A9DF-3DA53BBA59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42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BDCFF5-8C98-41AD-BE2D-4286E1EA0C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3FC5FB-2725-4592-8AF7-B0F00028AB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6404F5-7519-44DC-81CF-5E935607E3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46895-74BA-4E6A-AFCB-3AB4BF5030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87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D6A1CA-6189-43C9-9417-64B9092C11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681DF1-A7EE-478E-9FD3-F99780A45C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B7CDC0-732D-4F11-B1F3-44A4AB799D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A8C13-8575-4A05-BF08-A1262FD401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47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420934-728F-4276-BEB6-6FE58DE027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9734B2-4378-4C1A-9F36-910F59492E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3B791C-C0EB-4D84-BF95-CF03D3F6D0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F4354-F5EB-4ED0-BF9B-51363D78C3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89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B5B5B1E-34C0-419A-ACAC-E8DA1B5C54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431B324-35EA-46CD-909F-546C3A7146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FEE769D-E3A7-4D05-ADEA-03BB1D8448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BA12A-8911-44A4-BAA3-37458BFCF7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71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9C480B2-6963-4D38-BAE9-3FD47CD9BE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64EBFDE-8C10-4E5E-BCD3-2F37A676A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13A833-DFC0-4A6A-BB32-FBF48321A1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6264D-A2F3-4240-BED0-BEACF8D82F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171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FA838E7-A828-4133-B8CD-EDDFD26848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FA0CA3D-163F-441B-ACE6-E23DDC8C05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1F2539-0134-4B90-BD96-780DE898DF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17EA7-E711-4179-953A-7513EBA29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85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68D041-18BE-42CD-85DB-F02F3FEC3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ED6D6C-D1F7-4860-9C62-AB5348B5DB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C47E00-774F-40B1-AFD1-3BD68B64B9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CDAD6-64FB-4ECA-9AAB-96AF25E5D7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36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7FDD06-B613-449E-A9DB-B988BEAD0A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97B219-AB60-4E98-B3F7-5B15B7FF57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107564-DF83-4C1F-985D-BB9A02C44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E566F-6FF5-4FAF-A6E6-C54B1FB88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17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4281EC5-3B74-41ED-B8B9-38D1C7E72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F916AE3-3043-4EE5-8DB8-EFB2453F6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EEA04821-DDA5-47F2-9B95-9723AE23974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A7F1BBE-5CEC-46DD-A52E-94A9A2F98C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8E5CEBA0-8766-420A-884D-27FFA0D2C5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76C175D8-D2F7-4EA1-A96E-7E4B4006E9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052922E2-8359-417B-94D8-D083CD453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595A05F2-A9D5-4C7E-8126-43B1A95E6D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6" r:id="rId1"/>
    <p:sldLayoutId id="2147484606" r:id="rId2"/>
    <p:sldLayoutId id="2147484607" r:id="rId3"/>
    <p:sldLayoutId id="2147484608" r:id="rId4"/>
    <p:sldLayoutId id="2147484609" r:id="rId5"/>
    <p:sldLayoutId id="2147484610" r:id="rId6"/>
    <p:sldLayoutId id="2147484611" r:id="rId7"/>
    <p:sldLayoutId id="2147484612" r:id="rId8"/>
    <p:sldLayoutId id="2147484613" r:id="rId9"/>
    <p:sldLayoutId id="2147484614" r:id="rId10"/>
    <p:sldLayoutId id="21474846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>
            <a:extLst>
              <a:ext uri="{FF2B5EF4-FFF2-40B4-BE49-F238E27FC236}">
                <a16:creationId xmlns:a16="http://schemas.microsoft.com/office/drawing/2014/main" id="{45F6D00F-BE38-4AB1-A4BC-44190BE3D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452438"/>
            <a:ext cx="381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/>
              <a:t>Breaker 2021 Suits</a:t>
            </a:r>
          </a:p>
          <a:p>
            <a:pPr algn="ctr"/>
            <a:r>
              <a:rPr lang="en-US" altLang="en-US" sz="2400" b="1" dirty="0"/>
              <a:t>Speedo Hydro Amp</a:t>
            </a:r>
          </a:p>
          <a:p>
            <a:pPr algn="ctr"/>
            <a:endParaRPr lang="en-US" altLang="en-US" sz="2400" b="1" dirty="0"/>
          </a:p>
        </p:txBody>
      </p:sp>
      <p:pic>
        <p:nvPicPr>
          <p:cNvPr id="4099" name="Picture 9">
            <a:extLst>
              <a:ext uri="{FF2B5EF4-FFF2-40B4-BE49-F238E27FC236}">
                <a16:creationId xmlns:a16="http://schemas.microsoft.com/office/drawing/2014/main" id="{8AFC5DDA-8A8C-492D-A49B-2476765E3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"/>
            <a:ext cx="2681288" cy="611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11">
            <a:extLst>
              <a:ext uri="{FF2B5EF4-FFF2-40B4-BE49-F238E27FC236}">
                <a16:creationId xmlns:a16="http://schemas.microsoft.com/office/drawing/2014/main" id="{4ABD17B8-9328-4B4B-AB50-16830C9B3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683000"/>
            <a:ext cx="2286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 err="1"/>
              <a:t>Flyback</a:t>
            </a:r>
            <a:r>
              <a:rPr lang="en-US" altLang="en-US" sz="3600" b="1" dirty="0"/>
              <a:t>      $62.00</a:t>
            </a:r>
          </a:p>
        </p:txBody>
      </p:sp>
      <p:pic>
        <p:nvPicPr>
          <p:cNvPr id="4101" name="Picture 17">
            <a:extLst>
              <a:ext uri="{FF2B5EF4-FFF2-40B4-BE49-F238E27FC236}">
                <a16:creationId xmlns:a16="http://schemas.microsoft.com/office/drawing/2014/main" id="{0F4CED90-5980-477E-97A8-13B328D6A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8575"/>
            <a:ext cx="212883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full-color-logo">
            <a:extLst>
              <a:ext uri="{FF2B5EF4-FFF2-40B4-BE49-F238E27FC236}">
                <a16:creationId xmlns:a16="http://schemas.microsoft.com/office/drawing/2014/main" id="{650A1AD9-C2C2-47A1-A3E9-44C868E35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259513"/>
            <a:ext cx="16764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>
            <a:extLst>
              <a:ext uri="{FF2B5EF4-FFF2-40B4-BE49-F238E27FC236}">
                <a16:creationId xmlns:a16="http://schemas.microsoft.com/office/drawing/2014/main" id="{37FA64D6-9661-46A5-BD27-7FA6F665E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132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275DF149-E6CE-459F-93FE-7D4F2C75E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132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2533" name="Picture 1">
            <a:extLst>
              <a:ext uri="{FF2B5EF4-FFF2-40B4-BE49-F238E27FC236}">
                <a16:creationId xmlns:a16="http://schemas.microsoft.com/office/drawing/2014/main" id="{63F92753-FBB1-4F2B-991F-F157535CC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477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7B85D5-9188-4A21-81B0-46DF78951C38}"/>
              </a:ext>
            </a:extLst>
          </p:cNvPr>
          <p:cNvSpPr/>
          <p:nvPr/>
        </p:nvSpPr>
        <p:spPr>
          <a:xfrm>
            <a:off x="1752600" y="838200"/>
            <a:ext cx="5562600" cy="23622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535" name="Picture 3">
            <a:extLst>
              <a:ext uri="{FF2B5EF4-FFF2-40B4-BE49-F238E27FC236}">
                <a16:creationId xmlns:a16="http://schemas.microsoft.com/office/drawing/2014/main" id="{AB50EB95-B12A-48A6-9F81-5A0FE3C7E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104900"/>
            <a:ext cx="52292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Box 1">
            <a:extLst>
              <a:ext uri="{FF2B5EF4-FFF2-40B4-BE49-F238E27FC236}">
                <a16:creationId xmlns:a16="http://schemas.microsoft.com/office/drawing/2014/main" id="{776774CB-BA30-4E98-BE14-00E270CD4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3848100"/>
            <a:ext cx="4876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/>
              <a:t>$25.00  For Purchase Today</a:t>
            </a:r>
          </a:p>
        </p:txBody>
      </p:sp>
      <p:sp>
        <p:nvSpPr>
          <p:cNvPr id="22537" name="Rectangle 1">
            <a:extLst>
              <a:ext uri="{FF2B5EF4-FFF2-40B4-BE49-F238E27FC236}">
                <a16:creationId xmlns:a16="http://schemas.microsoft.com/office/drawing/2014/main" id="{A70A26D4-7A1E-4F0C-9B3C-B880F96F5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140325"/>
            <a:ext cx="1828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666666"/>
                </a:solidFill>
                <a:latin typeface="PTSansRegular"/>
                <a:cs typeface="Arial" panose="020B0604020202020204" pitchFamily="34" charset="0"/>
              </a:rPr>
              <a:t>Item 18 </a:t>
            </a:r>
          </a:p>
          <a:p>
            <a:endParaRPr lang="en-US" altLang="en-US" sz="1400">
              <a:solidFill>
                <a:srgbClr val="666666"/>
              </a:solidFill>
              <a:latin typeface="PTSansRegular"/>
              <a:cs typeface="Arial" panose="020B0604020202020204" pitchFamily="34" charset="0"/>
            </a:endParaRPr>
          </a:p>
          <a:p>
            <a:r>
              <a:rPr lang="en-US" altLang="en-US" sz="1400">
                <a:solidFill>
                  <a:srgbClr val="666666"/>
                </a:solidFill>
                <a:latin typeface="PTSansRegular"/>
                <a:cs typeface="Arial" panose="020B0604020202020204" pitchFamily="34" charset="0"/>
              </a:rPr>
              <a:t>30 x 60 Beach Towel</a:t>
            </a:r>
            <a:endParaRPr lang="en-US" altLang="en-US"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A253B48-C3E0-459B-8530-CC620A64D9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338" y="1104900"/>
            <a:ext cx="4429125" cy="17922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>
            <a:extLst>
              <a:ext uri="{FF2B5EF4-FFF2-40B4-BE49-F238E27FC236}">
                <a16:creationId xmlns:a16="http://schemas.microsoft.com/office/drawing/2014/main" id="{AF996825-2DE7-4C36-BE80-1DB2D0013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33500"/>
            <a:ext cx="31305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>
            <a:extLst>
              <a:ext uri="{FF2B5EF4-FFF2-40B4-BE49-F238E27FC236}">
                <a16:creationId xmlns:a16="http://schemas.microsoft.com/office/drawing/2014/main" id="{1F67B8D8-3666-434C-8B4B-F8C00F13C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33500"/>
            <a:ext cx="2867025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12">
            <a:extLst>
              <a:ext uri="{FF2B5EF4-FFF2-40B4-BE49-F238E27FC236}">
                <a16:creationId xmlns:a16="http://schemas.microsoft.com/office/drawing/2014/main" id="{84D9DF86-D0F6-46BC-8486-0F7370EA7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715000"/>
            <a:ext cx="373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/>
              <a:t>Jammer $42.00</a:t>
            </a:r>
          </a:p>
        </p:txBody>
      </p:sp>
      <p:sp>
        <p:nvSpPr>
          <p:cNvPr id="5125" name="TextBox 13">
            <a:extLst>
              <a:ext uri="{FF2B5EF4-FFF2-40B4-BE49-F238E27FC236}">
                <a16:creationId xmlns:a16="http://schemas.microsoft.com/office/drawing/2014/main" id="{24142A9B-77CE-4168-9CEC-6E7C807AE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715000"/>
            <a:ext cx="28670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/>
              <a:t>Brief $36.00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full-color-logo">
            <a:extLst>
              <a:ext uri="{FF2B5EF4-FFF2-40B4-BE49-F238E27FC236}">
                <a16:creationId xmlns:a16="http://schemas.microsoft.com/office/drawing/2014/main" id="{2CF1E79E-D652-4A04-BA8F-2F8647925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259513"/>
            <a:ext cx="16764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02E9F3BB-41C5-438F-A22A-450182111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132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7E36AD4D-BE87-4941-ACD4-1E5D3164E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132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03" name="TextBox 1">
            <a:extLst>
              <a:ext uri="{FF2B5EF4-FFF2-40B4-BE49-F238E27FC236}">
                <a16:creationId xmlns:a16="http://schemas.microsoft.com/office/drawing/2014/main" id="{569D27A3-3110-4ADB-94DC-03A22F77E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387572"/>
            <a:ext cx="6629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latin typeface="+mn-lt"/>
              </a:rPr>
              <a:t>Canvas® Soft Jersey Tee</a:t>
            </a:r>
          </a:p>
          <a:p>
            <a:pPr algn="ctr"/>
            <a:r>
              <a:rPr lang="en-US" sz="3600" b="1" u="sng" dirty="0">
                <a:latin typeface="+mn-lt"/>
              </a:rPr>
              <a:t>$12.00 </a:t>
            </a:r>
            <a:endParaRPr lang="en-US" altLang="en-US" sz="3600" b="1" u="sng" dirty="0">
              <a:latin typeface="+mn-lt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+mn-lt"/>
              </a:rPr>
              <a:t>4.2 oz, 52/48 </a:t>
            </a:r>
            <a:r>
              <a:rPr lang="en-US" sz="1400" b="0" i="0" dirty="0" err="1">
                <a:effectLst/>
                <a:latin typeface="+mn-lt"/>
              </a:rPr>
              <a:t>Airlume</a:t>
            </a:r>
            <a:r>
              <a:rPr lang="en-US" sz="1400" b="0" i="0" dirty="0">
                <a:effectLst/>
                <a:latin typeface="+mn-lt"/>
              </a:rPr>
              <a:t> combed and </a:t>
            </a:r>
            <a:r>
              <a:rPr lang="en-US" sz="1400" b="0" i="0" dirty="0" err="1">
                <a:effectLst/>
                <a:latin typeface="+mn-lt"/>
              </a:rPr>
              <a:t>ringspun</a:t>
            </a:r>
            <a:r>
              <a:rPr lang="en-US" sz="1400" b="0" i="0" dirty="0">
                <a:effectLst/>
                <a:latin typeface="+mn-lt"/>
              </a:rPr>
              <a:t> cotton/polyester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+mn-lt"/>
              </a:rPr>
              <a:t>32 singles (fine yarn giving the shirt it’s soft hand)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+mn-lt"/>
              </a:rPr>
              <a:t>Retail fit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Pricing quoted for S-XL  (upcharges apply for larger sizes)</a:t>
            </a:r>
            <a:endParaRPr lang="en-US" sz="1400" b="0" i="0" dirty="0">
              <a:effectLst/>
              <a:latin typeface="+mn-lt"/>
            </a:endParaRPr>
          </a:p>
          <a:p>
            <a:endParaRPr lang="en-US" alt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8039A1-C625-4E49-AFD7-EFA325ABC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22" y="298819"/>
            <a:ext cx="3402189" cy="38385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9115DE-9185-4D77-8811-0D2A284DA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7234" y="346495"/>
            <a:ext cx="2139241" cy="25692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910997-C354-4AB4-9777-07868AC535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1853" y="3225314"/>
            <a:ext cx="2001934" cy="24777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34F16D-B8FC-41AF-87C5-20EC4679A3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474632"/>
            <a:ext cx="2139241" cy="25191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BD2EAB-79D3-4B3A-982F-D2FA43B2685D}"/>
              </a:ext>
            </a:extLst>
          </p:cNvPr>
          <p:cNvSpPr txBox="1"/>
          <p:nvPr/>
        </p:nvSpPr>
        <p:spPr>
          <a:xfrm>
            <a:off x="1752600" y="405430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Item #1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E8EBE-1867-452F-ADD3-C4735CE76776}"/>
              </a:ext>
            </a:extLst>
          </p:cNvPr>
          <p:cNvSpPr txBox="1"/>
          <p:nvPr/>
        </p:nvSpPr>
        <p:spPr>
          <a:xfrm>
            <a:off x="7239000" y="2923005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Item #3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42AF90-D87B-4D96-A2DF-09277B7E1D40}"/>
              </a:ext>
            </a:extLst>
          </p:cNvPr>
          <p:cNvSpPr txBox="1"/>
          <p:nvPr/>
        </p:nvSpPr>
        <p:spPr>
          <a:xfrm>
            <a:off x="7315200" y="5681136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Item #4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234A6A-917C-454C-B010-F378D4539632}"/>
              </a:ext>
            </a:extLst>
          </p:cNvPr>
          <p:cNvSpPr txBox="1"/>
          <p:nvPr/>
        </p:nvSpPr>
        <p:spPr>
          <a:xfrm>
            <a:off x="4586654" y="2929408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Item #2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full-color-logo">
            <a:extLst>
              <a:ext uri="{FF2B5EF4-FFF2-40B4-BE49-F238E27FC236}">
                <a16:creationId xmlns:a16="http://schemas.microsoft.com/office/drawing/2014/main" id="{F6B816CA-DC1C-43B3-8B43-78381FD31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259513"/>
            <a:ext cx="16764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>
            <a:extLst>
              <a:ext uri="{FF2B5EF4-FFF2-40B4-BE49-F238E27FC236}">
                <a16:creationId xmlns:a16="http://schemas.microsoft.com/office/drawing/2014/main" id="{9DD73F1B-4F2E-4B7D-8410-1682471A3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132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E27A6E74-BB73-4AC3-A5DC-B48D26BA5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132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7" name="TextBox 10">
            <a:extLst>
              <a:ext uri="{FF2B5EF4-FFF2-40B4-BE49-F238E27FC236}">
                <a16:creationId xmlns:a16="http://schemas.microsoft.com/office/drawing/2014/main" id="{6EE9C5A8-3B1C-4944-9D73-29D4DEF4F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778464"/>
            <a:ext cx="73914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latin typeface="+mn-lt"/>
              </a:rPr>
              <a:t>Canvas® Ladies V Neck TriBlend  </a:t>
            </a:r>
          </a:p>
          <a:p>
            <a:pPr algn="ctr"/>
            <a:r>
              <a:rPr lang="en-US" altLang="en-US" sz="3600" b="1" u="sng" dirty="0">
                <a:latin typeface="+mn-lt"/>
              </a:rPr>
              <a:t>$12.00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altLang="en-US" sz="1400" dirty="0" err="1">
                <a:latin typeface="+mn-lt"/>
              </a:rPr>
              <a:t>Triblends</a:t>
            </a:r>
            <a:r>
              <a:rPr lang="en-US" altLang="en-US" sz="1400" dirty="0">
                <a:latin typeface="+mn-lt"/>
              </a:rPr>
              <a:t> are super soft.  3.8 oz., 50/25/25 polyester/</a:t>
            </a:r>
            <a:r>
              <a:rPr lang="en-US" altLang="en-US" sz="1400" dirty="0" err="1">
                <a:latin typeface="+mn-lt"/>
              </a:rPr>
              <a:t>airlume</a:t>
            </a:r>
            <a:r>
              <a:rPr lang="en-US" altLang="en-US" sz="1400" dirty="0">
                <a:latin typeface="+mn-lt"/>
              </a:rPr>
              <a:t> combed and </a:t>
            </a:r>
            <a:r>
              <a:rPr lang="en-US" altLang="en-US" sz="1400" dirty="0" err="1">
                <a:latin typeface="+mn-lt"/>
              </a:rPr>
              <a:t>ringspun</a:t>
            </a:r>
            <a:r>
              <a:rPr lang="en-US" altLang="en-US" sz="1400" dirty="0">
                <a:latin typeface="+mn-lt"/>
              </a:rPr>
              <a:t> cotton/rayon, 40 singles;   Relaxed fit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Pricing quoted for S-XL  (upcharges apply for larger sizes)</a:t>
            </a:r>
            <a:endParaRPr lang="en-US" altLang="en-US" sz="1400" dirty="0">
              <a:solidFill>
                <a:srgbClr val="605F5F"/>
              </a:solidFill>
              <a:latin typeface="AvenirNextLTPr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B29093-3333-4F3C-AB35-1328D6F60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95" y="412293"/>
            <a:ext cx="3495675" cy="436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5C80FE-2E16-4E39-A6BD-B51761DFA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585" y="454692"/>
            <a:ext cx="3408454" cy="43624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4B3BE3F-6D4D-47E0-9757-DF0C191C57D7}"/>
              </a:ext>
            </a:extLst>
          </p:cNvPr>
          <p:cNvSpPr txBox="1"/>
          <p:nvPr/>
        </p:nvSpPr>
        <p:spPr>
          <a:xfrm>
            <a:off x="685800" y="3426069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Item #5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3C3EC-9F3F-4EFB-9511-00D22F3FB7DA}"/>
              </a:ext>
            </a:extLst>
          </p:cNvPr>
          <p:cNvSpPr txBox="1"/>
          <p:nvPr/>
        </p:nvSpPr>
        <p:spPr>
          <a:xfrm>
            <a:off x="7239000" y="3426068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Item #6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full-color-logo">
            <a:extLst>
              <a:ext uri="{FF2B5EF4-FFF2-40B4-BE49-F238E27FC236}">
                <a16:creationId xmlns:a16="http://schemas.microsoft.com/office/drawing/2014/main" id="{44D98BD3-A222-46C9-83F3-DF9BB0A1B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259513"/>
            <a:ext cx="16764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7F5ACBD3-EABA-4423-BA74-2E016A0DD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132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A409ED25-8347-4984-8016-9DEF5A394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132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3" name="TextBox 11">
            <a:extLst>
              <a:ext uri="{FF2B5EF4-FFF2-40B4-BE49-F238E27FC236}">
                <a16:creationId xmlns:a16="http://schemas.microsoft.com/office/drawing/2014/main" id="{A9230F11-B8B3-4A6C-B921-5BC46A73B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050" y="1246188"/>
            <a:ext cx="35179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latin typeface="+mn-lt"/>
              </a:rPr>
              <a:t>Tie Dye Tee</a:t>
            </a:r>
          </a:p>
          <a:p>
            <a:pPr algn="ctr"/>
            <a:r>
              <a:rPr lang="en-US" altLang="en-US" sz="3600" b="1" u="sng" dirty="0">
                <a:latin typeface="+mn-lt"/>
              </a:rPr>
              <a:t>$15.00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+mn-lt"/>
              </a:rPr>
              <a:t>5.3 oz., 100% pre-shrunk cotton 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+mn-lt"/>
              </a:rPr>
              <a:t>Double-needle stitched neckline and sleeves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Pricing quoted for S-XL  (upcharges apply for larger sizes)</a:t>
            </a:r>
            <a:endParaRPr lang="en-US" altLang="en-US" sz="1400" dirty="0">
              <a:solidFill>
                <a:srgbClr val="605F5F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17BF0A-6AD5-4A04-9A3B-04B7CD0A1E73}"/>
              </a:ext>
            </a:extLst>
          </p:cNvPr>
          <p:cNvSpPr txBox="1"/>
          <p:nvPr/>
        </p:nvSpPr>
        <p:spPr>
          <a:xfrm>
            <a:off x="2438400" y="57150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Item #7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B373C3-75F6-4C60-AE1B-1E3665954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500053"/>
            <a:ext cx="4419600" cy="52149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full-color-logo">
            <a:extLst>
              <a:ext uri="{FF2B5EF4-FFF2-40B4-BE49-F238E27FC236}">
                <a16:creationId xmlns:a16="http://schemas.microsoft.com/office/drawing/2014/main" id="{EBBDEC1E-B3BF-4C8B-8084-76A76DEB9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259513"/>
            <a:ext cx="16764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599EC0FB-CA70-41CF-B7CA-B0F8BE2C6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132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90F439E1-5FBD-40EA-B738-2369E6899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132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E1999E-778A-4B07-8F1B-4877EDCE8EC8}"/>
              </a:ext>
            </a:extLst>
          </p:cNvPr>
          <p:cNvSpPr txBox="1"/>
          <p:nvPr/>
        </p:nvSpPr>
        <p:spPr>
          <a:xfrm>
            <a:off x="6119446" y="5567339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Item #9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CFD5F6-AD80-4444-9333-2B6A46545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62" y="1082257"/>
            <a:ext cx="3562838" cy="47112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1C1F2B-CA36-4FCC-A80A-5ED023C83668}"/>
              </a:ext>
            </a:extLst>
          </p:cNvPr>
          <p:cNvSpPr txBox="1"/>
          <p:nvPr/>
        </p:nvSpPr>
        <p:spPr>
          <a:xfrm>
            <a:off x="1905000" y="5567339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Item #8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760EC3-C08D-4552-93AC-7F0AF49E5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1892" y="1070120"/>
            <a:ext cx="3890108" cy="4599053"/>
          </a:xfrm>
          <a:prstGeom prst="rect">
            <a:avLst/>
          </a:prstGeom>
        </p:spPr>
      </p:pic>
      <p:sp>
        <p:nvSpPr>
          <p:cNvPr id="24585" name="TextBox 3">
            <a:extLst>
              <a:ext uri="{FF2B5EF4-FFF2-40B4-BE49-F238E27FC236}">
                <a16:creationId xmlns:a16="http://schemas.microsoft.com/office/drawing/2014/main" id="{20AD049F-956A-41C3-9F68-5C62A1A56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57830"/>
            <a:ext cx="47402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Gildan HeavyBlend® Hoodies</a:t>
            </a:r>
          </a:p>
          <a:p>
            <a:pPr algn="ctr" eaLnBrk="1" hangingPunct="1"/>
            <a:r>
              <a:rPr lang="en-US" altLang="en-US" sz="3600" b="1" u="sng" dirty="0"/>
              <a:t>$20.00 </a:t>
            </a:r>
            <a:r>
              <a:rPr lang="en-US" altLang="en-US" sz="1400" dirty="0"/>
              <a:t>S-XL</a:t>
            </a:r>
          </a:p>
          <a:p>
            <a:pPr algn="ctr" eaLnBrk="1" hangingPunct="1"/>
            <a:r>
              <a:rPr lang="en-US" altLang="en-US" sz="1400" dirty="0"/>
              <a:t>Upcharges apply for larger sizes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full-color-logo">
            <a:extLst>
              <a:ext uri="{FF2B5EF4-FFF2-40B4-BE49-F238E27FC236}">
                <a16:creationId xmlns:a16="http://schemas.microsoft.com/office/drawing/2014/main" id="{FE8CF628-4E6F-4AD1-869A-C46480531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259513"/>
            <a:ext cx="16764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>
            <a:extLst>
              <a:ext uri="{FF2B5EF4-FFF2-40B4-BE49-F238E27FC236}">
                <a16:creationId xmlns:a16="http://schemas.microsoft.com/office/drawing/2014/main" id="{CD770B79-F1F5-4F0B-A50F-15D6F0125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132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EDF434AD-346C-4A4B-8F53-918C696C0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132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44" name="TextBox 8">
            <a:extLst>
              <a:ext uri="{FF2B5EF4-FFF2-40B4-BE49-F238E27FC236}">
                <a16:creationId xmlns:a16="http://schemas.microsoft.com/office/drawing/2014/main" id="{B31F3C06-8AFF-4D01-A8A6-1EDE96B6A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520785"/>
            <a:ext cx="48006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latin typeface="+mn-lt"/>
              </a:rPr>
              <a:t>Next Level® Unisex Muscle Shirt (unisex adult)</a:t>
            </a:r>
          </a:p>
          <a:p>
            <a:pPr algn="ctr"/>
            <a:r>
              <a:rPr lang="en-US" altLang="en-US" sz="4000" b="1" u="sng" dirty="0">
                <a:latin typeface="+mn-lt"/>
              </a:rPr>
              <a:t>$12.00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+mn-lt"/>
              </a:rPr>
              <a:t>4.0 oz., 60/40 combed ring-spun cotton/polyester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+mn-lt"/>
              </a:rPr>
              <a:t>30 singles;  Set-in 1x1 baby rib collar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+mn-lt"/>
              </a:rPr>
              <a:t>Hemmed armholes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Pricing quoted for S-XL  (upcharges apply for larger sizes)</a:t>
            </a:r>
            <a:endParaRPr lang="en-US" altLang="en-US" sz="1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1400" dirty="0">
              <a:solidFill>
                <a:srgbClr val="605F5F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2B4F76-0570-4E05-B699-627BFC6FE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65" y="448836"/>
            <a:ext cx="3487143" cy="52387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F8B5E8-C6EF-4D8C-ACD2-2DC0E330FA53}"/>
              </a:ext>
            </a:extLst>
          </p:cNvPr>
          <p:cNvSpPr txBox="1"/>
          <p:nvPr/>
        </p:nvSpPr>
        <p:spPr>
          <a:xfrm>
            <a:off x="2057400" y="5713962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Item #10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full-color-logo">
            <a:extLst>
              <a:ext uri="{FF2B5EF4-FFF2-40B4-BE49-F238E27FC236}">
                <a16:creationId xmlns:a16="http://schemas.microsoft.com/office/drawing/2014/main" id="{7D19FB1F-BCCC-45CE-B920-F1F0252A8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259513"/>
            <a:ext cx="16764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>
            <a:extLst>
              <a:ext uri="{FF2B5EF4-FFF2-40B4-BE49-F238E27FC236}">
                <a16:creationId xmlns:a16="http://schemas.microsoft.com/office/drawing/2014/main" id="{A3A64B66-DE46-4A17-887B-4A13AFCEC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132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5BBE28EB-DB80-4B1A-B209-01C894350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132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90" name="Rectangle 1">
            <a:extLst>
              <a:ext uri="{FF2B5EF4-FFF2-40B4-BE49-F238E27FC236}">
                <a16:creationId xmlns:a16="http://schemas.microsoft.com/office/drawing/2014/main" id="{9129FDF5-97A7-411C-92F6-C869C1D03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225" y="345813"/>
            <a:ext cx="4956175" cy="19043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1415" tIns="0" bIns="57132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latin typeface="+mn-lt"/>
                <a:cs typeface="Arial" panose="020B0604020202020204" pitchFamily="34" charset="0"/>
              </a:rPr>
              <a:t>District® </a:t>
            </a:r>
            <a:r>
              <a:rPr lang="en-US" altLang="en-US" sz="1400" dirty="0" err="1">
                <a:latin typeface="+mn-lt"/>
                <a:cs typeface="Arial" panose="020B0604020202020204" pitchFamily="34" charset="0"/>
              </a:rPr>
              <a:t>Womens</a:t>
            </a:r>
            <a:r>
              <a:rPr lang="en-US" altLang="en-US" sz="1400" dirty="0">
                <a:latin typeface="+mn-lt"/>
                <a:cs typeface="Arial" panose="020B0604020202020204" pitchFamily="34" charset="0"/>
              </a:rPr>
              <a:t> Perfect TriBlend Racerback Tank</a:t>
            </a:r>
          </a:p>
          <a:p>
            <a:pPr algn="ctr"/>
            <a:r>
              <a:rPr lang="en-US" altLang="en-US" sz="3600" b="1" u="sng" dirty="0">
                <a:latin typeface="+mn-lt"/>
                <a:cs typeface="Arial" panose="020B0604020202020204" pitchFamily="34" charset="0"/>
              </a:rPr>
              <a:t>$12.00</a:t>
            </a:r>
          </a:p>
          <a:p>
            <a:pPr algn="ctr"/>
            <a:r>
              <a:rPr lang="en-US" altLang="en-US" sz="1400" dirty="0">
                <a:latin typeface="+mn-lt"/>
                <a:cs typeface="Arial" panose="020B0604020202020204" pitchFamily="34" charset="0"/>
              </a:rPr>
              <a:t>The perfect mixture of softness, comfort and easy wear. </a:t>
            </a:r>
            <a:endParaRPr lang="en-US" altLang="en-US" sz="1400" dirty="0">
              <a:latin typeface="+mn-lt"/>
            </a:endParaRPr>
          </a:p>
          <a:p>
            <a:pPr algn="ctr">
              <a:buFontTx/>
              <a:buChar char="•"/>
            </a:pPr>
            <a:r>
              <a:rPr lang="en-US" altLang="en-US" sz="1400" dirty="0">
                <a:latin typeface="+mn-lt"/>
                <a:cs typeface="Arial" panose="020B0604020202020204" pitchFamily="34" charset="0"/>
              </a:rPr>
              <a:t>4.5-ounce, 50/25/25 poly/combed ring spun cotton/rayon</a:t>
            </a:r>
          </a:p>
          <a:p>
            <a:pPr algn="ctr">
              <a:buFontTx/>
              <a:buChar char="•"/>
            </a:pPr>
            <a:r>
              <a:rPr lang="en-US" altLang="en-US" sz="1400" dirty="0">
                <a:latin typeface="+mn-lt"/>
                <a:cs typeface="Arial" panose="020B0604020202020204" pitchFamily="34" charset="0"/>
              </a:rPr>
              <a:t>32 singles;   1x1 rib knit neck and arm holes</a:t>
            </a:r>
            <a:br>
              <a:rPr lang="en-US" altLang="en-US" sz="1400" dirty="0">
                <a:latin typeface="+mn-lt"/>
                <a:cs typeface="Arial" panose="020B0604020202020204" pitchFamily="34" charset="0"/>
              </a:rPr>
            </a:br>
            <a:r>
              <a:rPr lang="en-US" altLang="en-US" sz="1400" dirty="0">
                <a:latin typeface="+mn-lt"/>
                <a:cs typeface="Arial" panose="020B0604020202020204" pitchFamily="34" charset="0"/>
              </a:rPr>
              <a:t>Curved hem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Pricing quoted for S-XL  (upcharges apply for larger sizes)</a:t>
            </a:r>
            <a:endParaRPr lang="en-US" altLang="en-US" sz="14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97ADEA-54EA-4578-8D90-DABB2A6E3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74785"/>
            <a:ext cx="3228975" cy="558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65CB5B-BAEF-438C-BC72-942F60506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2127051"/>
            <a:ext cx="2285999" cy="38450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FD12A9-E7B7-4BB9-A547-E8E2C287BEAF}"/>
              </a:ext>
            </a:extLst>
          </p:cNvPr>
          <p:cNvSpPr txBox="1"/>
          <p:nvPr/>
        </p:nvSpPr>
        <p:spPr>
          <a:xfrm>
            <a:off x="5457827" y="5818195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Item #12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A2109C-5260-43BC-960C-B66231B8D280}"/>
              </a:ext>
            </a:extLst>
          </p:cNvPr>
          <p:cNvSpPr txBox="1"/>
          <p:nvPr/>
        </p:nvSpPr>
        <p:spPr>
          <a:xfrm>
            <a:off x="1600200" y="6262444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Item #11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full-color-logo">
            <a:extLst>
              <a:ext uri="{FF2B5EF4-FFF2-40B4-BE49-F238E27FC236}">
                <a16:creationId xmlns:a16="http://schemas.microsoft.com/office/drawing/2014/main" id="{EA83A66A-6214-4258-A15E-90CDE06F1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259513"/>
            <a:ext cx="16764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>
            <a:extLst>
              <a:ext uri="{FF2B5EF4-FFF2-40B4-BE49-F238E27FC236}">
                <a16:creationId xmlns:a16="http://schemas.microsoft.com/office/drawing/2014/main" id="{A2F5F27E-D278-4FA6-BFDF-903EA52B6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132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B8FFE830-94A4-484E-88AD-F255A9BAD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132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8B5DD7-8FB4-4E3B-A338-65DFF5B69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295400"/>
            <a:ext cx="4953000" cy="3913377"/>
          </a:xfrm>
          <a:prstGeom prst="rect">
            <a:avLst/>
          </a:prstGeom>
        </p:spPr>
      </p:pic>
      <p:sp>
        <p:nvSpPr>
          <p:cNvPr id="28678" name="TextBox 8">
            <a:extLst>
              <a:ext uri="{FF2B5EF4-FFF2-40B4-BE49-F238E27FC236}">
                <a16:creationId xmlns:a16="http://schemas.microsoft.com/office/drawing/2014/main" id="{150B8FE4-04CA-45E6-8DCA-CD9FACD11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9069" y="934280"/>
            <a:ext cx="4572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/>
              <a:t>Mesh Back Cap</a:t>
            </a:r>
          </a:p>
          <a:p>
            <a:pPr algn="ctr"/>
            <a:r>
              <a:rPr lang="en-US" altLang="en-US" sz="3600" b="1" u="sng" dirty="0"/>
              <a:t>$10.00</a:t>
            </a:r>
          </a:p>
          <a:p>
            <a:pPr algn="ctr"/>
            <a:r>
              <a:rPr lang="en-US" altLang="en-US" sz="1400" dirty="0"/>
              <a:t>Fabric: 100% cotton twill front panels and bill </a:t>
            </a:r>
          </a:p>
          <a:p>
            <a:pPr algn="ctr"/>
            <a:r>
              <a:rPr lang="en-US" altLang="en-US" sz="1400" dirty="0"/>
              <a:t>100% polyester mesh mid and back panels</a:t>
            </a:r>
            <a:br>
              <a:rPr lang="en-US" altLang="en-US" sz="1400" dirty="0"/>
            </a:br>
            <a:r>
              <a:rPr lang="en-US" altLang="en-US" sz="1400" dirty="0"/>
              <a:t>Structured;  Medium Profile</a:t>
            </a:r>
          </a:p>
          <a:p>
            <a:pPr algn="ctr"/>
            <a:r>
              <a:rPr lang="en-US" altLang="en-US" sz="1400" dirty="0"/>
              <a:t>7-position adjustable snapback</a:t>
            </a:r>
          </a:p>
          <a:p>
            <a:pPr algn="ctr"/>
            <a:r>
              <a:rPr lang="en-US" altLang="en-US" sz="1400" dirty="0"/>
              <a:t>Navy/White with embroidered logo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3A2DFD-0D6E-45A7-9740-EFA2171CBE18}"/>
              </a:ext>
            </a:extLst>
          </p:cNvPr>
          <p:cNvSpPr txBox="1"/>
          <p:nvPr/>
        </p:nvSpPr>
        <p:spPr>
          <a:xfrm>
            <a:off x="2743200" y="53340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Item #13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39888</TotalTime>
  <Words>242</Words>
  <Application>Microsoft Office PowerPoint</Application>
  <PresentationFormat>On-screen Show (4:3)</PresentationFormat>
  <Paragraphs>65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AvenirNextLTPro</vt:lpstr>
      <vt:lpstr>Calibri</vt:lpstr>
      <vt:lpstr>Garamond</vt:lpstr>
      <vt:lpstr>PTSansRegular</vt:lpstr>
      <vt:lpstr>Wingdings</vt:lpstr>
      <vt:lpstr>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GOLF GRAPHICS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areape</dc:creator>
  <cp:lastModifiedBy>Gail Oulvey</cp:lastModifiedBy>
  <cp:revision>428</cp:revision>
  <cp:lastPrinted>2021-04-22T21:18:08Z</cp:lastPrinted>
  <dcterms:created xsi:type="dcterms:W3CDTF">2009-03-17T19:03:17Z</dcterms:created>
  <dcterms:modified xsi:type="dcterms:W3CDTF">2021-04-22T22:37:15Z</dcterms:modified>
</cp:coreProperties>
</file>